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1" r:id="rId6"/>
    <p:sldId id="258" r:id="rId7"/>
    <p:sldId id="260" r:id="rId8"/>
    <p:sldId id="262" r:id="rId9"/>
    <p:sldId id="269" r:id="rId10"/>
    <p:sldId id="264" r:id="rId11"/>
    <p:sldId id="267" r:id="rId12"/>
    <p:sldId id="268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8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40163-38C7-4573-96A7-E2F3B5CA260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7C59-75C7-473B-9FC9-4AF03C5D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pcentral.collegeboard.org/courses/ap-macroeconomics/ex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zkZX59urKAhWGOiYKHRjoCwkQjRwIBw&amp;url=http://yin-yang-india.com/tag/charlie-rose-interviews-bill-gates-on-60-minutes-2013/&amp;psig=AFQjCNHFw3jmTo1ev5JiAT3-CL5IzyfGTA&amp;ust=14551158078241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84" y="1417638"/>
            <a:ext cx="3721231" cy="48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Comparative Advantage</a:t>
            </a:r>
            <a:endParaRPr lang="en-US" dirty="0"/>
          </a:p>
        </p:txBody>
      </p:sp>
      <p:pic>
        <p:nvPicPr>
          <p:cNvPr id="8194" name="Picture 2" descr="http://mrski-apecon-2008.wikispaces.com/file/view/6.jpg/40693163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9"/>
            <a:ext cx="9233742" cy="391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1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 smtClean="0"/>
              <a:t>Country 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one day Country A can either produce 6 units of food or 3 units of clothing.  Not both.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Every unit of food they give up 1/2 a unit of clothing and for every unit of clothing they produce they give up 2 units of food.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given up is called………………………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comparative advantage matrix the production relationship is always reciprocal. </a:t>
            </a:r>
          </a:p>
          <a:p>
            <a:r>
              <a:rPr lang="en-US" dirty="0" smtClean="0"/>
              <a:t>In Country B 1 unit of food </a:t>
            </a:r>
            <a:r>
              <a:rPr lang="en-US" dirty="0" smtClean="0">
                <a:solidFill>
                  <a:srgbClr val="FF0000"/>
                </a:solidFill>
              </a:rPr>
              <a:t>costs 2 units of clothing </a:t>
            </a:r>
            <a:r>
              <a:rPr lang="en-US" dirty="0" smtClean="0"/>
              <a:t>and 1 unit of clothing costs…………</a:t>
            </a:r>
          </a:p>
          <a:p>
            <a:r>
              <a:rPr lang="en-US" dirty="0" smtClean="0"/>
              <a:t>2 units of food (the reciprocal)</a:t>
            </a:r>
          </a:p>
          <a:p>
            <a:r>
              <a:rPr lang="en-US" dirty="0" smtClean="0"/>
              <a:t>Whichever nation has a </a:t>
            </a:r>
            <a:r>
              <a:rPr lang="en-US" dirty="0" smtClean="0">
                <a:solidFill>
                  <a:srgbClr val="FF0000"/>
                </a:solidFill>
              </a:rPr>
              <a:t>lower opportunity cost </a:t>
            </a:r>
            <a:r>
              <a:rPr lang="en-US" dirty="0" smtClean="0"/>
              <a:t>in the production of a good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comparative advantage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Who has the comparative advantage?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Country A has the comparative advantage in food production.</a:t>
            </a:r>
          </a:p>
          <a:p>
            <a:r>
              <a:rPr lang="en-US" dirty="0" smtClean="0"/>
              <a:t>They only give up ½ unit of clothing while Country B gives up 2 units of clothing for every unit of food they produce.</a:t>
            </a:r>
          </a:p>
          <a:p>
            <a:r>
              <a:rPr lang="en-US" dirty="0" smtClean="0"/>
              <a:t>Country B has the comparative advantage in clothing production for the same reason</a:t>
            </a:r>
          </a:p>
          <a:p>
            <a:r>
              <a:rPr lang="en-US" dirty="0" smtClean="0"/>
              <a:t>Nation’s produce what they have the comparative advantage in and trade for the other</a:t>
            </a:r>
          </a:p>
          <a:p>
            <a:r>
              <a:rPr lang="en-US" dirty="0" smtClean="0"/>
              <a:t>This is called specialization (similar to Adam </a:t>
            </a:r>
            <a:r>
              <a:rPr lang="en-US" smtClean="0"/>
              <a:t>Smith’s specialization of labor idea)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Specialization and the World Market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9274"/>
            <a:ext cx="6324600" cy="47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1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AP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2003 </a:t>
            </a:r>
            <a:r>
              <a:rPr lang="en-US" dirty="0"/>
              <a:t>Form B #3</a:t>
            </a:r>
          </a:p>
          <a:p>
            <a:r>
              <a:rPr lang="en-US" dirty="0"/>
              <a:t>2003 #3</a:t>
            </a:r>
          </a:p>
          <a:p>
            <a:r>
              <a:rPr lang="en-US" dirty="0"/>
              <a:t>2004 Form B #3</a:t>
            </a:r>
          </a:p>
          <a:p>
            <a:r>
              <a:rPr lang="en-US" dirty="0"/>
              <a:t>2008 #</a:t>
            </a:r>
            <a:r>
              <a:rPr lang="en-US" dirty="0" smtClean="0"/>
              <a:t>3</a:t>
            </a:r>
          </a:p>
          <a:p>
            <a:r>
              <a:rPr lang="en-US" dirty="0" smtClean="0"/>
              <a:t>2015 #2</a:t>
            </a:r>
          </a:p>
          <a:p>
            <a:r>
              <a:rPr lang="en-US" dirty="0" smtClean="0"/>
              <a:t>2016 #3</a:t>
            </a: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apcentral.collegeboard.org/courses/ap-macroeconomics/exam</a:t>
            </a:r>
            <a:r>
              <a:rPr lang="en-US" dirty="0" smtClean="0"/>
              <a:t> Scroll to the bottom for practice exam questions and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6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2" y="152400"/>
            <a:ext cx="983594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168"/>
            <a:ext cx="7772400" cy="1470025"/>
          </a:xfrm>
        </p:spPr>
        <p:txBody>
          <a:bodyPr/>
          <a:lstStyle/>
          <a:p>
            <a:r>
              <a:rPr lang="en-US" dirty="0" smtClean="0"/>
              <a:t>Bill Gates Doesn’t Mow the Lawn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57250" y="1324417"/>
            <a:ext cx="4495800" cy="1752600"/>
          </a:xfrm>
        </p:spPr>
        <p:txBody>
          <a:bodyPr/>
          <a:lstStyle/>
          <a:p>
            <a:r>
              <a:rPr lang="en-US" dirty="0" smtClean="0"/>
              <a:t>Microeconomic </a:t>
            </a:r>
          </a:p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9582"/>
            <a:ext cx="2857500" cy="2507617"/>
          </a:xfrm>
          <a:prstGeom prst="rect">
            <a:avLst/>
          </a:prstGeom>
        </p:spPr>
      </p:pic>
      <p:pic>
        <p:nvPicPr>
          <p:cNvPr id="1026" name="Picture 2" descr="http://yinyangindia.files.wordpress.com/2013/05/bill-gates-2-0.png?w=604&amp;h=34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5175"/>
            <a:ext cx="57531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467226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 many believe in Protectionism?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28" y="1295400"/>
            <a:ext cx="4082143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9" y="3564673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Trade Balance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20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globalization be promoted?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64015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286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Comparative Advantage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Trade (Open Economy)</a:t>
            </a:r>
          </a:p>
          <a:p>
            <a:r>
              <a:rPr lang="en-US" dirty="0" smtClean="0"/>
              <a:t>Exports and Imports</a:t>
            </a:r>
          </a:p>
          <a:p>
            <a:r>
              <a:rPr lang="en-US" dirty="0" smtClean="0"/>
              <a:t>The PPC Graph</a:t>
            </a:r>
          </a:p>
          <a:p>
            <a:r>
              <a:rPr lang="en-US" dirty="0" smtClean="0"/>
              <a:t>Opportunity Costs</a:t>
            </a:r>
          </a:p>
          <a:p>
            <a:r>
              <a:rPr lang="en-US" dirty="0" smtClean="0"/>
              <a:t>Absolute Advantage</a:t>
            </a:r>
          </a:p>
          <a:p>
            <a:r>
              <a:rPr lang="en-US" dirty="0" smtClean="0"/>
              <a:t>Comparative Advantage</a:t>
            </a:r>
          </a:p>
          <a:p>
            <a:r>
              <a:rPr lang="en-US" dirty="0" smtClean="0"/>
              <a:t>Specialization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8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PPC Connection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http://employees.oneonta.edu/beckei/E110S06Ex3%20Comparative%20Advantage%20Question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3114"/>
            <a:ext cx="91310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03033"/>
            <a:ext cx="2438400" cy="13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58745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Who has the absolute advantage in producing chairs? HDTVs?</a:t>
            </a:r>
          </a:p>
        </p:txBody>
      </p:sp>
    </p:spTree>
    <p:extLst>
      <p:ext uri="{BB962C8B-B14F-4D97-AF65-F5344CB8AC3E}">
        <p14:creationId xmlns:p14="http://schemas.microsoft.com/office/powerpoint/2010/main" val="3664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u="sng" dirty="0"/>
              <a:t>A</a:t>
            </a:r>
            <a:r>
              <a:rPr lang="en-US" u="sng" dirty="0" smtClean="0"/>
              <a:t>bsolute Advantage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7162800" cy="4724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Luxembourg has the Absolute Advantage in the production of both 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24&gt;16 Chairs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12&gt;4  HDTVs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But according to David Ricardo’s theory international trade should be based on comparative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340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Comparative Advantage</vt:lpstr>
      <vt:lpstr>PowerPoint Presentation</vt:lpstr>
      <vt:lpstr>Bill Gates Doesn’t Mow the Lawn</vt:lpstr>
      <vt:lpstr>Why do many believe in Protectionism?</vt:lpstr>
      <vt:lpstr>US Trade Balance</vt:lpstr>
      <vt:lpstr>Should globalization be promoted?</vt:lpstr>
      <vt:lpstr>Comparative Advantage Key Terms</vt:lpstr>
      <vt:lpstr>The PPC Connection</vt:lpstr>
      <vt:lpstr>Absolute Advantage</vt:lpstr>
      <vt:lpstr>Calculating Comparative Advantage</vt:lpstr>
      <vt:lpstr>Country A</vt:lpstr>
      <vt:lpstr>OPPORTUNITY COSTS!</vt:lpstr>
      <vt:lpstr>Who has the comparative advantage?</vt:lpstr>
      <vt:lpstr>Specialization and the World Market</vt:lpstr>
      <vt:lpstr>Former 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Advantage</dc:title>
  <dc:creator>Gill, James</dc:creator>
  <cp:lastModifiedBy>Gill, James</cp:lastModifiedBy>
  <cp:revision>16</cp:revision>
  <dcterms:created xsi:type="dcterms:W3CDTF">2012-09-13T11:29:41Z</dcterms:created>
  <dcterms:modified xsi:type="dcterms:W3CDTF">2020-01-27T15:08:51Z</dcterms:modified>
</cp:coreProperties>
</file>